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1" r:id="rId1"/>
  </p:sldMasterIdLst>
  <p:notesMasterIdLst>
    <p:notesMasterId r:id="rId62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C3AFC2-B224-4B6C-8E06-4EA576CBFF4A}" type="datetimeFigureOut">
              <a:rPr lang="en-US" smtClean="0"/>
              <a:t>20-12-2021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12974F-49F2-4868-A257-DD7EE0091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795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2974F-49F2-4868-A257-DD7EE0091AC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106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2974F-49F2-4868-A257-DD7EE0091AC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767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0C6DF66D-014A-48E6-AF41-8EFE75F1B5A8}" type="datetimeFigureOut">
              <a:rPr lang="en-US" smtClean="0"/>
              <a:t>20-12-2021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20AD9001-FBF8-4CC7-9553-10E699183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542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DF66D-014A-48E6-AF41-8EFE75F1B5A8}" type="datetimeFigureOut">
              <a:rPr lang="en-US" smtClean="0"/>
              <a:t>20-12-2021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9001-FBF8-4CC7-9553-10E699183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25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DF66D-014A-48E6-AF41-8EFE75F1B5A8}" type="datetimeFigureOut">
              <a:rPr lang="en-US" smtClean="0"/>
              <a:t>20-12-2021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9001-FBF8-4CC7-9553-10E699183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55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DF66D-014A-48E6-AF41-8EFE75F1B5A8}" type="datetimeFigureOut">
              <a:rPr lang="en-US" smtClean="0"/>
              <a:t>20-12-2021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9001-FBF8-4CC7-9553-10E699183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711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DF66D-014A-48E6-AF41-8EFE75F1B5A8}" type="datetimeFigureOut">
              <a:rPr lang="en-US" smtClean="0"/>
              <a:t>20-12-2021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9001-FBF8-4CC7-9553-10E699183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60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DF66D-014A-48E6-AF41-8EFE75F1B5A8}" type="datetimeFigureOut">
              <a:rPr lang="en-US" smtClean="0"/>
              <a:t>20-12-2021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9001-FBF8-4CC7-9553-10E699183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0271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DF66D-014A-48E6-AF41-8EFE75F1B5A8}" type="datetimeFigureOut">
              <a:rPr lang="en-US" smtClean="0"/>
              <a:t>20-12-2021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9001-FBF8-4CC7-9553-10E699183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9170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0C6DF66D-014A-48E6-AF41-8EFE75F1B5A8}" type="datetimeFigureOut">
              <a:rPr lang="en-US" smtClean="0"/>
              <a:t>20-12-2021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9001-FBF8-4CC7-9553-10E699183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843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0C6DF66D-014A-48E6-AF41-8EFE75F1B5A8}" type="datetimeFigureOut">
              <a:rPr lang="en-US" smtClean="0"/>
              <a:t>20-12-2021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9001-FBF8-4CC7-9553-10E699183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53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DF66D-014A-48E6-AF41-8EFE75F1B5A8}" type="datetimeFigureOut">
              <a:rPr lang="en-US" smtClean="0"/>
              <a:t>20-12-2021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9001-FBF8-4CC7-9553-10E699183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926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DF66D-014A-48E6-AF41-8EFE75F1B5A8}" type="datetimeFigureOut">
              <a:rPr lang="en-US" smtClean="0"/>
              <a:t>20-12-2021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9001-FBF8-4CC7-9553-10E699183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23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DF66D-014A-48E6-AF41-8EFE75F1B5A8}" type="datetimeFigureOut">
              <a:rPr lang="en-US" smtClean="0"/>
              <a:t>20-12-2021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9001-FBF8-4CC7-9553-10E699183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24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DF66D-014A-48E6-AF41-8EFE75F1B5A8}" type="datetimeFigureOut">
              <a:rPr lang="en-US" smtClean="0"/>
              <a:t>20-12-2021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9001-FBF8-4CC7-9553-10E699183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91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DF66D-014A-48E6-AF41-8EFE75F1B5A8}" type="datetimeFigureOut">
              <a:rPr lang="en-US" smtClean="0"/>
              <a:t>20-12-2021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9001-FBF8-4CC7-9553-10E699183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43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DF66D-014A-48E6-AF41-8EFE75F1B5A8}" type="datetimeFigureOut">
              <a:rPr lang="en-US" smtClean="0"/>
              <a:t>20-12-2021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9001-FBF8-4CC7-9553-10E699183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969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DF66D-014A-48E6-AF41-8EFE75F1B5A8}" type="datetimeFigureOut">
              <a:rPr lang="en-US" smtClean="0"/>
              <a:t>20-12-2021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9001-FBF8-4CC7-9553-10E699183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985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DF66D-014A-48E6-AF41-8EFE75F1B5A8}" type="datetimeFigureOut">
              <a:rPr lang="en-US" smtClean="0"/>
              <a:t>20-12-2021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9001-FBF8-4CC7-9553-10E699183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006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0C6DF66D-014A-48E6-AF41-8EFE75F1B5A8}" type="datetimeFigureOut">
              <a:rPr lang="en-US" smtClean="0"/>
              <a:t>20-12-2021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20AD9001-FBF8-4CC7-9553-10E699183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19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  <p:sldLayoutId id="214748386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wnloads/windows/installer/8.0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.mysql.com/get/Downloads/MySQLInstaller/mysql-installer-web-community-8.0.27.1.msi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583FC-E100-4214-BBDE-8EDE89F663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B802B1-5FA4-416B-8062-C595D52F4E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74F9F9-4284-42E6-B100-1BC27FF22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864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93F8F-C1DE-45B7-B8E4-814BFCB9D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525A2-8DC4-4A10-9AE9-2A65763AD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AC030E-3973-47C0-ADBA-49C2FDE24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41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34F2D-F2A9-4318-BEA2-67BE1AC0B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594360"/>
            <a:ext cx="8761413" cy="1086272"/>
          </a:xfrm>
        </p:spPr>
        <p:txBody>
          <a:bodyPr/>
          <a:lstStyle/>
          <a:p>
            <a:pPr algn="ctr"/>
            <a:r>
              <a:rPr lang="en-US" dirty="0"/>
              <a:t>Installing Mysql</a:t>
            </a:r>
            <a:br>
              <a:rPr lang="en-US" dirty="0"/>
            </a:br>
            <a:r>
              <a:rPr lang="en-US" dirty="0"/>
              <a:t>(step 1)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C5510F-C3F3-499A-AF57-D3A2F646D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954" y="2266665"/>
            <a:ext cx="9499683" cy="379911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1276E9-689B-44A7-BFBC-072DF35F138B}"/>
              </a:ext>
            </a:extLst>
          </p:cNvPr>
          <p:cNvSpPr txBox="1"/>
          <p:nvPr/>
        </p:nvSpPr>
        <p:spPr>
          <a:xfrm>
            <a:off x="1154954" y="6069086"/>
            <a:ext cx="92961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https://dev.mysql.com/downloads/windows/installer/8.0.html</a:t>
            </a:r>
            <a:br>
              <a:rPr lang="en-US" sz="2400" dirty="0">
                <a:solidFill>
                  <a:srgbClr val="0070C0"/>
                </a:solidFill>
              </a:rPr>
            </a:br>
            <a:r>
              <a:rPr lang="en-US" sz="2400" dirty="0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direct link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636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456FF-D154-4F67-93E0-3B5B7C429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681060"/>
            <a:ext cx="8761413" cy="1056300"/>
          </a:xfrm>
        </p:spPr>
        <p:txBody>
          <a:bodyPr/>
          <a:lstStyle/>
          <a:p>
            <a:pPr algn="ctr"/>
            <a:r>
              <a:rPr lang="en-US" dirty="0"/>
              <a:t>Installing Mysql</a:t>
            </a:r>
            <a:br>
              <a:rPr lang="en-US" dirty="0"/>
            </a:br>
            <a:r>
              <a:rPr lang="en-US" dirty="0"/>
              <a:t>(step 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6B2907-0224-4FBB-A154-89A62C324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5416" y="2304288"/>
            <a:ext cx="7159751" cy="3872652"/>
          </a:xfrm>
        </p:spPr>
      </p:pic>
    </p:spTree>
    <p:extLst>
      <p:ext uri="{BB962C8B-B14F-4D97-AF65-F5344CB8AC3E}">
        <p14:creationId xmlns:p14="http://schemas.microsoft.com/office/powerpoint/2010/main" val="3303863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DA3A9-5EC8-49CD-B7CE-A3375DF4F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Installing Mysql</a:t>
            </a:r>
            <a:br>
              <a:rPr lang="en-US" dirty="0"/>
            </a:br>
            <a:r>
              <a:rPr lang="en-US" dirty="0"/>
              <a:t>(step 2)</a:t>
            </a:r>
            <a:br>
              <a:rPr lang="en-US" dirty="0"/>
            </a:br>
            <a:r>
              <a:rPr lang="en-US" dirty="0"/>
              <a:t>Click on </a:t>
            </a:r>
            <a:r>
              <a:rPr lang="en-US" dirty="0">
                <a:solidFill>
                  <a:srgbClr val="00B0F0"/>
                </a:solidFill>
              </a:rPr>
              <a:t>execute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2C88A4-C93B-46E9-857D-E369D4361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0815" y="2420620"/>
            <a:ext cx="7845552" cy="4254500"/>
          </a:xfrm>
        </p:spPr>
      </p:pic>
    </p:spTree>
    <p:extLst>
      <p:ext uri="{BB962C8B-B14F-4D97-AF65-F5344CB8AC3E}">
        <p14:creationId xmlns:p14="http://schemas.microsoft.com/office/powerpoint/2010/main" val="564826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C2A65-A808-404E-92EA-9C4E8F6F1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Installing Mysql</a:t>
            </a:r>
            <a:br>
              <a:rPr lang="en-US" dirty="0"/>
            </a:br>
            <a:r>
              <a:rPr lang="en-US" dirty="0"/>
              <a:t>(step 3)</a:t>
            </a:r>
            <a:br>
              <a:rPr lang="en-US" dirty="0"/>
            </a:br>
            <a:r>
              <a:rPr lang="en-US" dirty="0"/>
              <a:t>Click on </a:t>
            </a:r>
            <a:r>
              <a:rPr lang="en-US" dirty="0">
                <a:solidFill>
                  <a:srgbClr val="00B0F0"/>
                </a:solidFill>
              </a:rPr>
              <a:t>next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5F377B0-CBE2-4559-ACA8-1D47EEC04B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8448" y="2603500"/>
            <a:ext cx="9235439" cy="4035044"/>
          </a:xfrm>
        </p:spPr>
      </p:pic>
    </p:spTree>
    <p:extLst>
      <p:ext uri="{BB962C8B-B14F-4D97-AF65-F5344CB8AC3E}">
        <p14:creationId xmlns:p14="http://schemas.microsoft.com/office/powerpoint/2010/main" val="3052737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A94CE-CB73-40C7-8C3F-8F306103D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Installing Mysql</a:t>
            </a:r>
            <a:br>
              <a:rPr lang="en-US" dirty="0"/>
            </a:br>
            <a:r>
              <a:rPr lang="en-US" dirty="0"/>
              <a:t>(step 4)</a:t>
            </a:r>
            <a:br>
              <a:rPr lang="en-US" dirty="0"/>
            </a:br>
            <a:r>
              <a:rPr lang="en-US" dirty="0"/>
              <a:t>Click on </a:t>
            </a:r>
            <a:r>
              <a:rPr lang="en-US" dirty="0">
                <a:solidFill>
                  <a:srgbClr val="00B0F0"/>
                </a:solidFill>
              </a:rPr>
              <a:t>next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444E29-2B59-474B-AD07-E66901E5C9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0156" y="2500862"/>
            <a:ext cx="8416211" cy="4086549"/>
          </a:xfrm>
        </p:spPr>
      </p:pic>
    </p:spTree>
    <p:extLst>
      <p:ext uri="{BB962C8B-B14F-4D97-AF65-F5344CB8AC3E}">
        <p14:creationId xmlns:p14="http://schemas.microsoft.com/office/powerpoint/2010/main" val="99126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F8A35-8330-4D85-9C12-3DE2DD956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Installing Mysql</a:t>
            </a:r>
            <a:br>
              <a:rPr lang="en-US" dirty="0"/>
            </a:br>
            <a:r>
              <a:rPr lang="en-US" dirty="0"/>
              <a:t>(step 5)</a:t>
            </a:r>
            <a:br>
              <a:rPr lang="en-US" dirty="0"/>
            </a:br>
            <a:r>
              <a:rPr lang="en-US" dirty="0"/>
              <a:t>Click on </a:t>
            </a:r>
            <a:r>
              <a:rPr lang="en-US" dirty="0">
                <a:solidFill>
                  <a:srgbClr val="00B0F0"/>
                </a:solidFill>
              </a:rPr>
              <a:t>next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CEB91A-30A8-4654-88F4-24A65D5A8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0098" y="2286259"/>
            <a:ext cx="7193902" cy="439445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087C51-8796-47B3-98CB-6FCB1BB91031}"/>
              </a:ext>
            </a:extLst>
          </p:cNvPr>
          <p:cNvSpPr txBox="1"/>
          <p:nvPr/>
        </p:nvSpPr>
        <p:spPr>
          <a:xfrm>
            <a:off x="0" y="3310128"/>
            <a:ext cx="1874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F0"/>
                </a:solidFill>
              </a:rPr>
              <a:t>Username = admin</a:t>
            </a:r>
            <a:br>
              <a:rPr lang="en-US" sz="1400" b="1" dirty="0">
                <a:solidFill>
                  <a:srgbClr val="00B0F0"/>
                </a:solidFill>
              </a:rPr>
            </a:br>
            <a:r>
              <a:rPr lang="en-US" sz="1400" b="1" dirty="0">
                <a:solidFill>
                  <a:srgbClr val="00B0F0"/>
                </a:solidFill>
              </a:rPr>
              <a:t>password = admin</a:t>
            </a:r>
          </a:p>
        </p:txBody>
      </p:sp>
    </p:spTree>
    <p:extLst>
      <p:ext uri="{BB962C8B-B14F-4D97-AF65-F5344CB8AC3E}">
        <p14:creationId xmlns:p14="http://schemas.microsoft.com/office/powerpoint/2010/main" val="2104487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2962B-6E43-40F7-889C-B427A3F44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C42A7F-B7D4-47B3-B150-0D01F4572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7260" y="2491531"/>
            <a:ext cx="6419462" cy="400257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D5F7D3-1340-417F-988C-1BFFC408D091}"/>
              </a:ext>
            </a:extLst>
          </p:cNvPr>
          <p:cNvSpPr txBox="1"/>
          <p:nvPr/>
        </p:nvSpPr>
        <p:spPr>
          <a:xfrm>
            <a:off x="0" y="3610948"/>
            <a:ext cx="221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Password = admin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0C89A-ACA7-45E1-AFF8-FB4E483C614E}"/>
              </a:ext>
            </a:extLst>
          </p:cNvPr>
          <p:cNvSpPr txBox="1"/>
          <p:nvPr/>
        </p:nvSpPr>
        <p:spPr>
          <a:xfrm>
            <a:off x="0" y="4308152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Root is the admin user</a:t>
            </a:r>
          </a:p>
        </p:txBody>
      </p:sp>
    </p:spTree>
    <p:extLst>
      <p:ext uri="{BB962C8B-B14F-4D97-AF65-F5344CB8AC3E}">
        <p14:creationId xmlns:p14="http://schemas.microsoft.com/office/powerpoint/2010/main" val="1654093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8DE8E-3E82-4796-9977-A0FFA9EE2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Welcome to MySQL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DDB647-7F1D-4BDB-8C74-4290E1777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1610" y="2002748"/>
            <a:ext cx="8836089" cy="4855252"/>
          </a:xfrm>
        </p:spPr>
      </p:pic>
    </p:spTree>
    <p:extLst>
      <p:ext uri="{BB962C8B-B14F-4D97-AF65-F5344CB8AC3E}">
        <p14:creationId xmlns:p14="http://schemas.microsoft.com/office/powerpoint/2010/main" val="968519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AC8B7-E559-4E49-8918-D4E23C17B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If u don’t see connection click on </a:t>
            </a:r>
            <a:r>
              <a:rPr lang="en-US" dirty="0">
                <a:solidFill>
                  <a:srgbClr val="00B0F0"/>
                </a:solidFill>
              </a:rPr>
              <a:t>+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29227F-DED0-4331-AA13-8F7AC363E4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802" y="2603474"/>
            <a:ext cx="4029637" cy="219105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FAB9D5-1DFE-4970-B582-DE12259A7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061" y="2603474"/>
            <a:ext cx="6014734" cy="370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018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D3F1-EBB8-454D-8198-EB76956E6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0BE42-B61D-4DAA-9921-52ED96CD1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a collection of data stored in a </a:t>
            </a:r>
            <a:r>
              <a:rPr lang="en-US" dirty="0">
                <a:solidFill>
                  <a:srgbClr val="FF0000"/>
                </a:solidFill>
              </a:rPr>
              <a:t>format</a:t>
            </a:r>
            <a:r>
              <a:rPr lang="en-US" dirty="0"/>
              <a:t> that can easily be accessed.</a:t>
            </a:r>
          </a:p>
        </p:txBody>
      </p:sp>
    </p:spTree>
    <p:extLst>
      <p:ext uri="{BB962C8B-B14F-4D97-AF65-F5344CB8AC3E}">
        <p14:creationId xmlns:p14="http://schemas.microsoft.com/office/powerpoint/2010/main" val="1284339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A13BA-1587-436B-BBAB-15A58DA2F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BD209-5BB7-4D95-98E4-CA0F301A7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13DE55-D333-4908-9750-F342A1572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34"/>
            <a:ext cx="12192000" cy="684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27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65EA9-D701-4FCD-9ABC-6522599E0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Creating database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E39A6C-AA0C-4BFA-B08F-CA10DE8AF9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151" y="2286259"/>
            <a:ext cx="10972800" cy="4394460"/>
          </a:xfrm>
        </p:spPr>
      </p:pic>
    </p:spTree>
    <p:extLst>
      <p:ext uri="{BB962C8B-B14F-4D97-AF65-F5344CB8AC3E}">
        <p14:creationId xmlns:p14="http://schemas.microsoft.com/office/powerpoint/2010/main" val="2056879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6CBF9-CD46-4D09-8AE3-B3227CA07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Hide panels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8D0ABE-3200-40FA-B369-BD2815B7BA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379565"/>
            <a:ext cx="12192000" cy="4478435"/>
          </a:xfrm>
        </p:spPr>
      </p:pic>
    </p:spTree>
    <p:extLst>
      <p:ext uri="{BB962C8B-B14F-4D97-AF65-F5344CB8AC3E}">
        <p14:creationId xmlns:p14="http://schemas.microsoft.com/office/powerpoint/2010/main" val="238183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26F0E-3F2E-4124-AC84-B3A450544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Downloads files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E1A111-D8F0-4A80-99EC-FED939F36A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9892" y="3429000"/>
            <a:ext cx="10872216" cy="706964"/>
          </a:xfrm>
        </p:spPr>
      </p:pic>
    </p:spTree>
    <p:extLst>
      <p:ext uri="{BB962C8B-B14F-4D97-AF65-F5344CB8AC3E}">
        <p14:creationId xmlns:p14="http://schemas.microsoft.com/office/powerpoint/2010/main" val="3896096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DEA49-BFFE-44F3-9129-8BFBF97F8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Load </a:t>
            </a:r>
            <a:r>
              <a:rPr lang="en-US" dirty="0">
                <a:solidFill>
                  <a:srgbClr val="00B0F0"/>
                </a:solidFill>
              </a:rPr>
              <a:t>create-database.sql </a:t>
            </a:r>
            <a:r>
              <a:rPr lang="en-US" dirty="0"/>
              <a:t>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6F1F5-6081-4FA3-AF8D-4ABD8C7FD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653790-84A2-47A6-AECD-5F17062D1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" y="2304288"/>
            <a:ext cx="12184079" cy="455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637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D8072-AD74-4DFA-A903-F3DD83A49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Execute </a:t>
            </a:r>
            <a:r>
              <a:rPr lang="en-US" dirty="0">
                <a:solidFill>
                  <a:srgbClr val="00B0F0"/>
                </a:solidFill>
              </a:rPr>
              <a:t>script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41F06B-7F6B-41BD-B6A5-A0A254BA5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304288"/>
            <a:ext cx="12192000" cy="4553712"/>
          </a:xfrm>
        </p:spPr>
      </p:pic>
    </p:spTree>
    <p:extLst>
      <p:ext uri="{BB962C8B-B14F-4D97-AF65-F5344CB8AC3E}">
        <p14:creationId xmlns:p14="http://schemas.microsoft.com/office/powerpoint/2010/main" val="42625991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4AFE0-4CF7-4C66-BF08-293B532F1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Output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window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61E7C6-F60C-4D65-9289-D88B52F82B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276669"/>
            <a:ext cx="12191999" cy="4581331"/>
          </a:xfrm>
        </p:spPr>
      </p:pic>
    </p:spTree>
    <p:extLst>
      <p:ext uri="{BB962C8B-B14F-4D97-AF65-F5344CB8AC3E}">
        <p14:creationId xmlns:p14="http://schemas.microsoft.com/office/powerpoint/2010/main" val="2108429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6BA97-E415-4635-AC43-B1C6E1DD4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Refresh 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BC9512-32F8-493A-BB2C-79716ECD3B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304288"/>
            <a:ext cx="12192000" cy="4553712"/>
          </a:xfrm>
        </p:spPr>
      </p:pic>
    </p:spTree>
    <p:extLst>
      <p:ext uri="{BB962C8B-B14F-4D97-AF65-F5344CB8AC3E}">
        <p14:creationId xmlns:p14="http://schemas.microsoft.com/office/powerpoint/2010/main" val="37711826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E70F9-E093-48F9-BACD-151787005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Database </a:t>
            </a:r>
            <a:r>
              <a:rPr lang="en-US" dirty="0">
                <a:solidFill>
                  <a:srgbClr val="00B0F0"/>
                </a:solidFill>
              </a:rPr>
              <a:t>explore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8A84D-2436-408F-A372-D873F5F8B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603500"/>
            <a:ext cx="7214615" cy="3349244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Tables</a:t>
            </a:r>
            <a:r>
              <a:rPr lang="en-US" dirty="0"/>
              <a:t> where we stored our data.</a:t>
            </a:r>
          </a:p>
          <a:p>
            <a:r>
              <a:rPr lang="en-US" b="1" dirty="0">
                <a:solidFill>
                  <a:srgbClr val="7030A0"/>
                </a:solidFill>
              </a:rPr>
              <a:t>Views</a:t>
            </a:r>
            <a:r>
              <a:rPr lang="en-US" dirty="0"/>
              <a:t> its kind of virtual tables, so we can combine data from different tables and put them in view, </a:t>
            </a:r>
            <a:r>
              <a:rPr lang="en-US" dirty="0">
                <a:solidFill>
                  <a:srgbClr val="00B0F0"/>
                </a:solidFill>
              </a:rPr>
              <a:t>its especially powerful in creating reports</a:t>
            </a:r>
            <a:r>
              <a:rPr lang="en-US" dirty="0"/>
              <a:t>.</a:t>
            </a:r>
          </a:p>
          <a:p>
            <a:r>
              <a:rPr lang="en-US" b="1" dirty="0">
                <a:solidFill>
                  <a:srgbClr val="7030A0"/>
                </a:solidFill>
              </a:rPr>
              <a:t>Stored procedures </a:t>
            </a:r>
            <a:r>
              <a:rPr lang="en-US" dirty="0">
                <a:solidFill>
                  <a:srgbClr val="7030A0"/>
                </a:solidFill>
              </a:rPr>
              <a:t>and </a:t>
            </a:r>
            <a:r>
              <a:rPr lang="en-US" b="1" dirty="0">
                <a:solidFill>
                  <a:srgbClr val="7030A0"/>
                </a:solidFill>
              </a:rPr>
              <a:t>Functions</a:t>
            </a:r>
            <a:r>
              <a:rPr lang="en-US" dirty="0"/>
              <a:t> data programs stored inside our database to querying data, for example we can have stored procedure that return all the customers in given city.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D4E35-5C7A-4607-B383-7CAB02932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784" y="2377439"/>
            <a:ext cx="4776217" cy="448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18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ABCB8-F185-417A-A8DF-43966C07B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Show data from table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39EB0C-B82E-401E-B1E3-BCD17EF39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371401"/>
            <a:ext cx="3134162" cy="281979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AC4E6F-CD46-4E98-9369-598930C4C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611" y="2371401"/>
            <a:ext cx="9073389" cy="448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39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4835F-B026-4706-A970-C93D9B688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 manage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828DA-69BB-47E4-A284-F89D569A8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order to manage Database we use software to do that (database management system “</a:t>
            </a:r>
            <a:r>
              <a:rPr lang="en-US" dirty="0">
                <a:solidFill>
                  <a:srgbClr val="FF0000"/>
                </a:solidFill>
              </a:rPr>
              <a:t>DBMS</a:t>
            </a:r>
            <a:r>
              <a:rPr lang="en-US" dirty="0"/>
              <a:t>”)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9E0D92-B5CF-4BCF-8E72-7ED1096F1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1700"/>
            <a:ext cx="121920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366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1DC20-9CF2-4BED-B93E-6B3DFE0F6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You Will Learn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E3DB01-99DF-49C6-A5AE-38C53D9B7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805" y="2262433"/>
            <a:ext cx="2791861" cy="193743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62C4B9-C0D7-40D6-A08F-700AB447F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102" y="2375553"/>
            <a:ext cx="2584007" cy="12349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63AA94-6D44-4F26-8067-EA9D4DE1A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830" y="3572758"/>
            <a:ext cx="2581635" cy="28280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DE896D-8052-48A4-AB2A-AD03FBECE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917" y="4199868"/>
            <a:ext cx="2510477" cy="10064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C0CEE4-F607-4EAF-8966-CA11150C96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5212" y="2375553"/>
            <a:ext cx="2922309" cy="123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206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95EC4-62DD-46FF-A0C8-DB9DD0E9E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</a:t>
            </a:r>
            <a:r>
              <a:rPr lang="en-US" dirty="0">
                <a:solidFill>
                  <a:srgbClr val="00B0F0"/>
                </a:solidFill>
              </a:rPr>
              <a:t>SELECT</a:t>
            </a:r>
            <a:r>
              <a:rPr lang="en-US" dirty="0"/>
              <a:t> Statement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E54CE9-6F96-4F68-A47A-DA9CA652C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302091"/>
            <a:ext cx="5565140" cy="239462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8ABACE-8E0C-416D-A9FF-77FD6A9FC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412" y="3302091"/>
            <a:ext cx="6544588" cy="239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457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32ACE-3EB5-4647-9795-D0D9A285A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</a:t>
            </a:r>
            <a:r>
              <a:rPr lang="en-US" dirty="0">
                <a:solidFill>
                  <a:srgbClr val="00B0F0"/>
                </a:solidFill>
              </a:rPr>
              <a:t>Select</a:t>
            </a:r>
            <a:r>
              <a:rPr lang="en-US" dirty="0"/>
              <a:t> clause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274B71-8B81-405E-9873-CEAA632074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4329" y="2626733"/>
            <a:ext cx="3182112" cy="160453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FEFC34-A90B-4F28-B865-1F2ADC1330B6}"/>
              </a:ext>
            </a:extLst>
          </p:cNvPr>
          <p:cNvSpPr txBox="1"/>
          <p:nvPr/>
        </p:nvSpPr>
        <p:spPr>
          <a:xfrm>
            <a:off x="2624328" y="2257401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the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22949B-8A70-4DD0-A3C5-2FA46D333E3A}"/>
              </a:ext>
            </a:extLst>
          </p:cNvPr>
          <p:cNvSpPr txBox="1"/>
          <p:nvPr/>
        </p:nvSpPr>
        <p:spPr>
          <a:xfrm>
            <a:off x="6821424" y="2257401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 columns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257505-3B93-43E4-8BED-23A7D763B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552" y="2608445"/>
            <a:ext cx="3054096" cy="12662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27A7F6-128F-4606-BA89-9A09E371E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744" y="4595027"/>
            <a:ext cx="6839712" cy="18004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50C1DEA-AA82-4BB1-A6A0-2C9306A826D4}"/>
              </a:ext>
            </a:extLst>
          </p:cNvPr>
          <p:cNvSpPr txBox="1"/>
          <p:nvPr/>
        </p:nvSpPr>
        <p:spPr>
          <a:xfrm>
            <a:off x="4767424" y="4225695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arithmetic expressions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57EE674-4826-4EE5-A013-7FD4882B2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825" y="4609181"/>
            <a:ext cx="2582008" cy="180049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9CEE41-8AED-484B-B8E3-A8D343A56E43}"/>
              </a:ext>
            </a:extLst>
          </p:cNvPr>
          <p:cNvSpPr txBox="1"/>
          <p:nvPr/>
        </p:nvSpPr>
        <p:spPr>
          <a:xfrm>
            <a:off x="1120825" y="4265224"/>
            <a:ext cx="158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Unique data</a:t>
            </a:r>
          </a:p>
        </p:txBody>
      </p:sp>
    </p:spTree>
    <p:extLst>
      <p:ext uri="{BB962C8B-B14F-4D97-AF65-F5344CB8AC3E}">
        <p14:creationId xmlns:p14="http://schemas.microsoft.com/office/powerpoint/2010/main" val="3418507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973E2-76AB-48CD-BC7A-83F570C3B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Exercise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1E9AE-707E-4080-BD78-CED1132C9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Return all the products</a:t>
            </a:r>
          </a:p>
          <a:p>
            <a:pPr lvl="1"/>
            <a:r>
              <a:rPr lang="en-US" dirty="0"/>
              <a:t>-- name</a:t>
            </a:r>
          </a:p>
          <a:p>
            <a:pPr lvl="1"/>
            <a:r>
              <a:rPr lang="en-US" dirty="0"/>
              <a:t>Unit price</a:t>
            </a:r>
          </a:p>
          <a:p>
            <a:pPr lvl="1"/>
            <a:r>
              <a:rPr lang="en-US" dirty="0"/>
              <a:t>New price (unit price * 1.1)</a:t>
            </a:r>
          </a:p>
        </p:txBody>
      </p:sp>
    </p:spTree>
    <p:extLst>
      <p:ext uri="{BB962C8B-B14F-4D97-AF65-F5344CB8AC3E}">
        <p14:creationId xmlns:p14="http://schemas.microsoft.com/office/powerpoint/2010/main" val="5292769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EA282-E716-4CB6-A0BE-925D0E2C2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2241D3-6BEC-4C80-BF7A-79883452C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7549" y="3128290"/>
            <a:ext cx="8824913" cy="601419"/>
          </a:xfrm>
        </p:spPr>
      </p:pic>
    </p:spTree>
    <p:extLst>
      <p:ext uri="{BB962C8B-B14F-4D97-AF65-F5344CB8AC3E}">
        <p14:creationId xmlns:p14="http://schemas.microsoft.com/office/powerpoint/2010/main" val="28715478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53E31-7160-4956-9F4C-67BC2A4C3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Where</a:t>
            </a:r>
            <a:r>
              <a:rPr lang="en-US" dirty="0"/>
              <a:t> Clause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2BB0FC-0019-420D-BAEC-DBC090134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174118"/>
            <a:ext cx="4786605" cy="285508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5AB0E2-ABEF-49FB-BCEB-7D1967CA8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434" y="2463367"/>
            <a:ext cx="1752845" cy="36390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57C249-9DCE-450A-A97D-3AB1381A4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119" y="2174118"/>
            <a:ext cx="4114800" cy="28550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BDD5E0-B385-423C-A41F-34897E42B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5119" y="5302206"/>
            <a:ext cx="4114800" cy="15557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6B03C6-6029-4A6D-8E16-6E37522D37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113175"/>
            <a:ext cx="4786605" cy="181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246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C015E-3805-41E8-8618-0D0A4B7F6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Exercise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C5C99-776C-4568-97F0-282A30048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the orders placed this year</a:t>
            </a:r>
          </a:p>
        </p:txBody>
      </p:sp>
    </p:spTree>
    <p:extLst>
      <p:ext uri="{BB962C8B-B14F-4D97-AF65-F5344CB8AC3E}">
        <p14:creationId xmlns:p14="http://schemas.microsoft.com/office/powerpoint/2010/main" val="42574348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28739-16E2-48D3-8116-0EACC0BFC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Get the orders placed before three years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AAD3B2-4188-4C51-AAA1-0CC27C12D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5701" y="2603500"/>
            <a:ext cx="8364911" cy="3416300"/>
          </a:xfrm>
        </p:spPr>
      </p:pic>
    </p:spTree>
    <p:extLst>
      <p:ext uri="{BB962C8B-B14F-4D97-AF65-F5344CB8AC3E}">
        <p14:creationId xmlns:p14="http://schemas.microsoft.com/office/powerpoint/2010/main" val="266161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99432-E233-4746-B6EF-0BDBA2CE6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</a:t>
            </a:r>
            <a:r>
              <a:rPr lang="en-US" dirty="0">
                <a:solidFill>
                  <a:srgbClr val="00B0F0"/>
                </a:solidFill>
              </a:rPr>
              <a:t>AND, OR </a:t>
            </a:r>
            <a:r>
              <a:rPr lang="en-US" dirty="0"/>
              <a:t>and </a:t>
            </a:r>
            <a:r>
              <a:rPr lang="en-US" dirty="0">
                <a:solidFill>
                  <a:srgbClr val="00B0F0"/>
                </a:solidFill>
              </a:rPr>
              <a:t>NOT</a:t>
            </a:r>
            <a:r>
              <a:rPr lang="en-US" dirty="0"/>
              <a:t> Operators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437502-41F6-4A77-921F-F502DCC050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3543" y="2279857"/>
            <a:ext cx="8824913" cy="114914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7AC3D6-501D-4B59-AF22-F48FD3457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543" y="3700821"/>
            <a:ext cx="8824914" cy="160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37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0F8ED-9D9C-460E-B24A-19900474F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Multiple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90748-6E69-4589-B2D5-0817CC4BA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2809748"/>
          </a:xfrm>
        </p:spPr>
        <p:txBody>
          <a:bodyPr/>
          <a:lstStyle/>
          <a:p>
            <a:r>
              <a:rPr lang="en-US" dirty="0"/>
              <a:t>When u work with multiple conditions remember that the order is matter, the AND is more then strong then the OR. </a:t>
            </a:r>
            <a:r>
              <a:rPr lang="en-US" dirty="0">
                <a:solidFill>
                  <a:schemeClr val="accent1"/>
                </a:solidFill>
              </a:rPr>
              <a:t>AND will be evaluated first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95917-BFEB-4BFE-A869-18290C01D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3310475"/>
            <a:ext cx="8670422" cy="200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594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18A67-A892-4028-95AF-E08DF6551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485191"/>
            <a:ext cx="8761413" cy="151155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We have several DBMS</a:t>
            </a:r>
            <a:br>
              <a:rPr lang="en-US" dirty="0"/>
            </a:br>
            <a:r>
              <a:rPr lang="en-US" dirty="0"/>
              <a:t>and they are classified into two categories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842C01C-9FAF-4875-B824-9EBE68103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166" y="2603499"/>
            <a:ext cx="11196735" cy="3769309"/>
          </a:xfrm>
        </p:spPr>
      </p:pic>
    </p:spTree>
    <p:extLst>
      <p:ext uri="{BB962C8B-B14F-4D97-AF65-F5344CB8AC3E}">
        <p14:creationId xmlns:p14="http://schemas.microsoft.com/office/powerpoint/2010/main" val="39792336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236C0-8BB6-4B45-8929-FD15FE3E9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WHERE NOT </a:t>
            </a:r>
            <a:r>
              <a:rPr lang="en-US" dirty="0">
                <a:solidFill>
                  <a:schemeClr val="bg1"/>
                </a:solidFill>
              </a:rPr>
              <a:t>operator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D75952-4048-409A-ABA0-C1570623D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700" y="3528844"/>
            <a:ext cx="8824913" cy="1565611"/>
          </a:xfrm>
        </p:spPr>
      </p:pic>
    </p:spTree>
    <p:extLst>
      <p:ext uri="{BB962C8B-B14F-4D97-AF65-F5344CB8AC3E}">
        <p14:creationId xmlns:p14="http://schemas.microsoft.com/office/powerpoint/2010/main" val="34772045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1CF32-ABC3-4C44-AC20-171274833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</a:t>
            </a:r>
            <a:r>
              <a:rPr lang="en-US" dirty="0">
                <a:solidFill>
                  <a:srgbClr val="00B0F0"/>
                </a:solidFill>
              </a:rPr>
              <a:t>IN</a:t>
            </a:r>
            <a:r>
              <a:rPr lang="en-US" dirty="0"/>
              <a:t>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0EFA5-98A9-477C-B0B3-B8DD74096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3" y="2359638"/>
            <a:ext cx="8825659" cy="2052476"/>
          </a:xfrm>
        </p:spPr>
        <p:txBody>
          <a:bodyPr/>
          <a:lstStyle/>
          <a:p>
            <a:r>
              <a:rPr lang="en-US" dirty="0"/>
              <a:t>Get customers that located </a:t>
            </a:r>
            <a:r>
              <a:rPr lang="en-US" dirty="0">
                <a:solidFill>
                  <a:srgbClr val="00B0F0"/>
                </a:solidFill>
              </a:rPr>
              <a:t>in</a:t>
            </a:r>
            <a:r>
              <a:rPr lang="en-US" dirty="0"/>
              <a:t> Floridian Gorgia and Virginia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4F48B0-23C2-4B52-856B-6A022A1AB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0930"/>
            <a:ext cx="12192000" cy="13161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5E9215-6138-4790-BF8B-9CB9CAE70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914" y="4320938"/>
            <a:ext cx="10012172" cy="236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635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847D-AC36-4D44-9064-00920EF41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Exercise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84D56-69C5-4566-8A61-1A3B70C56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query that get products </a:t>
            </a:r>
            <a:r>
              <a:rPr lang="en-US" dirty="0">
                <a:solidFill>
                  <a:srgbClr val="00B0F0"/>
                </a:solidFill>
              </a:rPr>
              <a:t>where </a:t>
            </a:r>
            <a:r>
              <a:rPr lang="en-US" dirty="0">
                <a:solidFill>
                  <a:schemeClr val="tx1"/>
                </a:solidFill>
              </a:rPr>
              <a:t>the quantity in stock equal to </a:t>
            </a:r>
            <a:r>
              <a:rPr lang="en-US" dirty="0">
                <a:solidFill>
                  <a:srgbClr val="00B0F0"/>
                </a:solidFill>
              </a:rPr>
              <a:t>49, 38, 72</a:t>
            </a:r>
          </a:p>
        </p:txBody>
      </p:sp>
    </p:spTree>
    <p:extLst>
      <p:ext uri="{BB962C8B-B14F-4D97-AF65-F5344CB8AC3E}">
        <p14:creationId xmlns:p14="http://schemas.microsoft.com/office/powerpoint/2010/main" val="22454942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A050C-E1E4-4524-A1D1-1B98DF30A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Solution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E85333-A829-4FFE-8EAE-E8F6F8BAD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700" y="3603850"/>
            <a:ext cx="8824913" cy="1415600"/>
          </a:xfrm>
        </p:spPr>
      </p:pic>
    </p:spTree>
    <p:extLst>
      <p:ext uri="{BB962C8B-B14F-4D97-AF65-F5344CB8AC3E}">
        <p14:creationId xmlns:p14="http://schemas.microsoft.com/office/powerpoint/2010/main" val="33008366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24B4B-FF0E-49BB-92AB-ED5717DC6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BETWEEN Operator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0E0B5B-E1D3-4762-B248-7258856F4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954" y="2459359"/>
            <a:ext cx="8824913" cy="147344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6042E7-80EA-443D-A916-4855B21B8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954" y="4297552"/>
            <a:ext cx="8824913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644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F2D84-01A5-4FCC-879E-DE902ACBB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EC480-DFCB-4845-9FCE-0D348A38B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query to return customers born </a:t>
            </a:r>
            <a:r>
              <a:rPr lang="en-US" dirty="0">
                <a:solidFill>
                  <a:srgbClr val="00B0F0"/>
                </a:solidFill>
              </a:rPr>
              <a:t>between 1/1/1990 and 1/1/2000</a:t>
            </a:r>
          </a:p>
        </p:txBody>
      </p:sp>
    </p:spTree>
    <p:extLst>
      <p:ext uri="{BB962C8B-B14F-4D97-AF65-F5344CB8AC3E}">
        <p14:creationId xmlns:p14="http://schemas.microsoft.com/office/powerpoint/2010/main" val="4159585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9A3FE-2D54-452E-9A5E-558AA4627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F4F9AA-3C3C-43BF-A8D5-2C92380BF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5740" y="3429000"/>
            <a:ext cx="8824913" cy="1171721"/>
          </a:xfrm>
        </p:spPr>
      </p:pic>
    </p:spTree>
    <p:extLst>
      <p:ext uri="{BB962C8B-B14F-4D97-AF65-F5344CB8AC3E}">
        <p14:creationId xmlns:p14="http://schemas.microsoft.com/office/powerpoint/2010/main" val="41093751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45315-E234-42DF-91F9-848FB2BD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LIKE</a:t>
            </a:r>
            <a:r>
              <a:rPr lang="en-US" dirty="0"/>
              <a:t> Operator </a:t>
            </a:r>
            <a:r>
              <a:rPr lang="en-US" dirty="0">
                <a:solidFill>
                  <a:srgbClr val="00B0F0"/>
                </a:solidFill>
              </a:rPr>
              <a:t>%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44098-25F6-48DC-998D-DAD92ED9C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customers there last name start with brush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1B3165-D17C-46D7-B463-51667BCDC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73" y="3118479"/>
            <a:ext cx="8411749" cy="1284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5BBBBE-3300-4232-BE69-DB873793E021}"/>
              </a:ext>
            </a:extLst>
          </p:cNvPr>
          <p:cNvSpPr txBox="1"/>
          <p:nvPr/>
        </p:nvSpPr>
        <p:spPr>
          <a:xfrm>
            <a:off x="1154954" y="4353891"/>
            <a:ext cx="6123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Customer that there is b in there last name anywhere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79F7E4-89BA-4B39-A535-008F78988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954" y="4808736"/>
            <a:ext cx="8159368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976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510F1-8D45-4D85-8909-8286DF56A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LIKE</a:t>
            </a:r>
            <a:r>
              <a:rPr lang="en-US" dirty="0"/>
              <a:t> Operator </a:t>
            </a:r>
            <a:r>
              <a:rPr lang="en-US" dirty="0">
                <a:solidFill>
                  <a:srgbClr val="00B0F0"/>
                </a:solidFill>
              </a:rPr>
              <a:t>_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43451-48D2-4D4E-8289-0043E0067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Search for single character</a:t>
            </a:r>
            <a:br>
              <a:rPr lang="en-US" dirty="0"/>
            </a:br>
            <a:r>
              <a:rPr lang="en-US" dirty="0"/>
              <a:t>For example, last name that start with 4 characters and end with 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BDA625-B988-40FE-BA3B-5CFDA97FA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3504493"/>
            <a:ext cx="8221222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0330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82F6A-FA34-4396-937E-A244D27BA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NOT LIKE </a:t>
            </a:r>
            <a:r>
              <a:rPr lang="en-US" dirty="0"/>
              <a:t>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C29BF-3AA4-43B1-BE3B-1FFBF122A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Phone numbers not end with 9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AF125D-3911-4D53-BBCB-D20AB749B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3" y="3072814"/>
            <a:ext cx="8761413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967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E0323-F0F5-4C3C-B5B8-6E2C9065D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Relational database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27EE5B1-1C11-4C7D-B679-FF6224A9C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603500"/>
            <a:ext cx="12192000" cy="4254500"/>
          </a:xfrm>
        </p:spPr>
      </p:pic>
    </p:spTree>
    <p:extLst>
      <p:ext uri="{BB962C8B-B14F-4D97-AF65-F5344CB8AC3E}">
        <p14:creationId xmlns:p14="http://schemas.microsoft.com/office/powerpoint/2010/main" val="19845884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13CC-A410-4958-A235-DE2CA5508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REGEXP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3CFAC-6466-454B-9557-61459B509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299"/>
          </a:xfrm>
        </p:spPr>
        <p:txBody>
          <a:bodyPr/>
          <a:lstStyle/>
          <a:p>
            <a:r>
              <a:rPr lang="en-US" dirty="0"/>
              <a:t>Regular expressions powerful for searches based on string patterns, and it allow us to search data with </a:t>
            </a:r>
            <a:r>
              <a:rPr lang="en-US" dirty="0">
                <a:solidFill>
                  <a:srgbClr val="00B0F0"/>
                </a:solidFill>
              </a:rPr>
              <a:t>complex</a:t>
            </a:r>
            <a:r>
              <a:rPr lang="en-US" dirty="0"/>
              <a:t> search </a:t>
            </a:r>
            <a:r>
              <a:rPr lang="en-US" dirty="0">
                <a:solidFill>
                  <a:srgbClr val="00B0F0"/>
                </a:solidFill>
              </a:rPr>
              <a:t>pattern</a:t>
            </a:r>
          </a:p>
          <a:p>
            <a:r>
              <a:rPr lang="en-US" dirty="0">
                <a:solidFill>
                  <a:srgbClr val="00B0F0"/>
                </a:solidFill>
              </a:rPr>
              <a:t>String start with ^</a:t>
            </a:r>
          </a:p>
          <a:p>
            <a:r>
              <a:rPr lang="en-US" dirty="0">
                <a:solidFill>
                  <a:srgbClr val="00B0F0"/>
                </a:solidFill>
              </a:rPr>
              <a:t>End of string $</a:t>
            </a:r>
          </a:p>
          <a:p>
            <a:r>
              <a:rPr lang="en-US" dirty="0">
                <a:solidFill>
                  <a:srgbClr val="00B0F0"/>
                </a:solidFill>
              </a:rPr>
              <a:t>Or |</a:t>
            </a:r>
          </a:p>
          <a:p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43B726-DDC6-4905-9C68-4DD28E914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374" y="4376505"/>
            <a:ext cx="7678222" cy="1114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FBFAB7-49B3-43AB-BE28-FF52EE3D3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374" y="3225647"/>
            <a:ext cx="7573432" cy="10860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B60C86-7E2E-45A7-A6F8-22AAEEC38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374" y="5546147"/>
            <a:ext cx="7678222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273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26C51-2EA6-49E8-BC1F-3F378767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655DF-F3A1-4A9E-8274-32EF42535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customers that end with EY or ON</a:t>
            </a:r>
          </a:p>
          <a:p>
            <a:r>
              <a:rPr lang="en-US" dirty="0"/>
              <a:t>Find customers names are ELKA or AMBUR</a:t>
            </a:r>
          </a:p>
        </p:txBody>
      </p:sp>
    </p:spTree>
    <p:extLst>
      <p:ext uri="{BB962C8B-B14F-4D97-AF65-F5344CB8AC3E}">
        <p14:creationId xmlns:p14="http://schemas.microsoft.com/office/powerpoint/2010/main" val="6402525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C6D80-6B87-460A-B935-3A5ACB680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347099-DFB1-40CC-8B71-0D0FEA409F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4186" y="2419805"/>
            <a:ext cx="8011643" cy="189037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ABD681-A3AD-4D33-A27A-8DCA6B8C7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86" y="4623502"/>
            <a:ext cx="8011643" cy="17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265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AD826-4C79-4859-BD3D-34193C5AE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IS NULL </a:t>
            </a:r>
            <a:r>
              <a:rPr lang="en-US" dirty="0"/>
              <a:t>Operator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50D5A-0DA6-4405-B3FA-3DBC4C915C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210308"/>
            <a:ext cx="6674567" cy="34163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BDDBE5-C4D7-4283-94A0-4E1A666B1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014" y="2476367"/>
            <a:ext cx="5354986" cy="19052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70E8B8-93FF-458B-9EF9-9419964DC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015" y="4783528"/>
            <a:ext cx="5354986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4154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37C5C-F5DE-4BBA-AED1-6A4AA0269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Exercise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70140-919D-4B4F-9D10-14ADDDEC5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the orders that are not shipped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C97B7C-7C02-428F-879C-FD55E8448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1528"/>
            <a:ext cx="12192000" cy="377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671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0A5D8-5F14-4D60-B85D-090895518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47290C-D49A-4EB3-9CF5-08C49F461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8890" y="2714556"/>
            <a:ext cx="6954220" cy="1895740"/>
          </a:xfrm>
        </p:spPr>
      </p:pic>
    </p:spTree>
    <p:extLst>
      <p:ext uri="{BB962C8B-B14F-4D97-AF65-F5344CB8AC3E}">
        <p14:creationId xmlns:p14="http://schemas.microsoft.com/office/powerpoint/2010/main" val="42418938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2AD52-59D7-4319-A189-79A7C47F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Sorting data - </a:t>
            </a:r>
            <a:r>
              <a:rPr lang="en-US" dirty="0">
                <a:solidFill>
                  <a:srgbClr val="00B0F0"/>
                </a:solidFill>
              </a:rPr>
              <a:t>ORDER BY </a:t>
            </a:r>
            <a:r>
              <a:rPr lang="en-US" dirty="0"/>
              <a:t>Operator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061D534-1754-49FD-B213-FF20DD8409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89" y="2385197"/>
            <a:ext cx="5525271" cy="167663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2DC181-CF5A-4B5B-ABAC-C40F9B3BE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" y="4272796"/>
            <a:ext cx="7487695" cy="16956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24EDF1-A570-4347-9B4E-FA0779CD2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43742"/>
            <a:ext cx="6029681" cy="151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713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1D7F5-94AB-45FE-8E5F-0C3682F49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Exercise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230D-DB1E-4659-8ADF-B577DF3FB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have the items sorted by the total price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A20AD9-BF62-4DDC-A2ED-483257A86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90" y="3130271"/>
            <a:ext cx="10269383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414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13F86-6CB6-4F89-96E2-9EF34DE4F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54979C-562F-4EC6-BF4C-52ABC58D6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700" y="3450106"/>
            <a:ext cx="8824913" cy="1723087"/>
          </a:xfrm>
        </p:spPr>
      </p:pic>
    </p:spTree>
    <p:extLst>
      <p:ext uri="{BB962C8B-B14F-4D97-AF65-F5344CB8AC3E}">
        <p14:creationId xmlns:p14="http://schemas.microsoft.com/office/powerpoint/2010/main" val="16978215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2DAD8-8BF1-4B6C-BA94-3B9B62DF5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LIMIT</a:t>
            </a:r>
            <a:r>
              <a:rPr lang="en-US" dirty="0"/>
              <a:t> number of records return from query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729CEB-9B1A-4B9D-96E3-A607CD751D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5100" y="2890204"/>
            <a:ext cx="4553585" cy="1800476"/>
          </a:xfrm>
        </p:spPr>
      </p:pic>
    </p:spTree>
    <p:extLst>
      <p:ext uri="{BB962C8B-B14F-4D97-AF65-F5344CB8AC3E}">
        <p14:creationId xmlns:p14="http://schemas.microsoft.com/office/powerpoint/2010/main" val="2949677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1B456-E26F-4C4F-837C-770C74DDD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Relational database management systems (</a:t>
            </a:r>
            <a:r>
              <a:rPr lang="en-US" dirty="0">
                <a:solidFill>
                  <a:srgbClr val="FF0000"/>
                </a:solidFill>
              </a:rPr>
              <a:t>RDBMS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EEF1B8-BB3F-4988-9D21-C83DCBF65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7230" y="2468032"/>
            <a:ext cx="8334476" cy="4054066"/>
          </a:xfrm>
        </p:spPr>
      </p:pic>
    </p:spTree>
    <p:extLst>
      <p:ext uri="{BB962C8B-B14F-4D97-AF65-F5344CB8AC3E}">
        <p14:creationId xmlns:p14="http://schemas.microsoft.com/office/powerpoint/2010/main" val="9304381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96FF4-79E8-422B-9D78-71C03F9B2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LIMIT</a:t>
            </a:r>
            <a:r>
              <a:rPr lang="en-US" dirty="0"/>
              <a:t> Paging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84F41-026F-4975-AD09-A9B8FC123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Skip first 6 record and then return 3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118091-A17F-4358-922E-7CB197634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3168364"/>
            <a:ext cx="5953956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07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CD8A-31F0-4B39-B8B6-209315C1D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E74CBB-12A1-4C48-A13F-99685305B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72439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31142-0C1A-4D61-8EB6-2E8B14500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3FE90-015D-41AD-AA03-F964E5B9B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36848-413B-4768-8E21-9DFB7EB16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99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1529-2477-48FB-BFFA-8244269DB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7C6CE-22B7-452F-BBCF-9D3D8FC17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4E9644-4F28-45E4-B454-C62480A0D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1715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928</TotalTime>
  <Words>546</Words>
  <Application>Microsoft Office PowerPoint</Application>
  <PresentationFormat>Widescreen</PresentationFormat>
  <Paragraphs>90</Paragraphs>
  <Slides>60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Century Gothic</vt:lpstr>
      <vt:lpstr>Wingdings 3</vt:lpstr>
      <vt:lpstr>Ion Boardroom</vt:lpstr>
      <vt:lpstr>PowerPoint Presentation</vt:lpstr>
      <vt:lpstr>What is db</vt:lpstr>
      <vt:lpstr>To manage database</vt:lpstr>
      <vt:lpstr>We have several DBMS and they are classified into two categories</vt:lpstr>
      <vt:lpstr>Relational database</vt:lpstr>
      <vt:lpstr>Relational database management systems (RDBMS)</vt:lpstr>
      <vt:lpstr>PowerPoint Presentation</vt:lpstr>
      <vt:lpstr>PowerPoint Presentation</vt:lpstr>
      <vt:lpstr>PowerPoint Presentation</vt:lpstr>
      <vt:lpstr>PowerPoint Presentation</vt:lpstr>
      <vt:lpstr>Installing Mysql (step 1)</vt:lpstr>
      <vt:lpstr>Installing Mysql (step 2)</vt:lpstr>
      <vt:lpstr>Installing Mysql (step 2) Click on execute</vt:lpstr>
      <vt:lpstr>Installing Mysql (step 3) Click on next</vt:lpstr>
      <vt:lpstr>Installing Mysql (step 4) Click on next</vt:lpstr>
      <vt:lpstr>Installing Mysql (step 5) Click on next</vt:lpstr>
      <vt:lpstr>PowerPoint Presentation</vt:lpstr>
      <vt:lpstr>Welcome to MySQL</vt:lpstr>
      <vt:lpstr>If u don’t see connection click on +</vt:lpstr>
      <vt:lpstr>PowerPoint Presentation</vt:lpstr>
      <vt:lpstr>Creating database</vt:lpstr>
      <vt:lpstr>Hide panels </vt:lpstr>
      <vt:lpstr>Downloads files</vt:lpstr>
      <vt:lpstr>Load create-database.sql script</vt:lpstr>
      <vt:lpstr>Execute script</vt:lpstr>
      <vt:lpstr>Output window</vt:lpstr>
      <vt:lpstr>Refresh View</vt:lpstr>
      <vt:lpstr>Database explore</vt:lpstr>
      <vt:lpstr>Show data from table</vt:lpstr>
      <vt:lpstr>What You Will Learn</vt:lpstr>
      <vt:lpstr>The SELECT Statement</vt:lpstr>
      <vt:lpstr>The Select clause</vt:lpstr>
      <vt:lpstr>Exercise </vt:lpstr>
      <vt:lpstr>Solution</vt:lpstr>
      <vt:lpstr>Where Clause</vt:lpstr>
      <vt:lpstr>Exercise </vt:lpstr>
      <vt:lpstr>Get the orders placed before three years</vt:lpstr>
      <vt:lpstr>The AND, OR and NOT Operators</vt:lpstr>
      <vt:lpstr>Multiple conditions</vt:lpstr>
      <vt:lpstr>WHERE NOT operator</vt:lpstr>
      <vt:lpstr>The IN operator</vt:lpstr>
      <vt:lpstr>Exercise </vt:lpstr>
      <vt:lpstr>Solution </vt:lpstr>
      <vt:lpstr>BETWEEN Operator</vt:lpstr>
      <vt:lpstr>Exercise</vt:lpstr>
      <vt:lpstr>Solution</vt:lpstr>
      <vt:lpstr>LIKE Operator %</vt:lpstr>
      <vt:lpstr>LIKE Operator _</vt:lpstr>
      <vt:lpstr>NOT LIKE Operator</vt:lpstr>
      <vt:lpstr>REGEXP</vt:lpstr>
      <vt:lpstr>Exercise</vt:lpstr>
      <vt:lpstr>Solution</vt:lpstr>
      <vt:lpstr>IS NULL Operator</vt:lpstr>
      <vt:lpstr>Exercise </vt:lpstr>
      <vt:lpstr>Solution</vt:lpstr>
      <vt:lpstr>Sorting data - ORDER BY Operator</vt:lpstr>
      <vt:lpstr>Exercise </vt:lpstr>
      <vt:lpstr>Solution</vt:lpstr>
      <vt:lpstr>LIMIT number of records return from query</vt:lpstr>
      <vt:lpstr>LIMIT Paging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Elias Shajrawi</dc:creator>
  <cp:lastModifiedBy>Elias Shajrawi</cp:lastModifiedBy>
  <cp:revision>81</cp:revision>
  <dcterms:created xsi:type="dcterms:W3CDTF">2021-11-28T12:14:57Z</dcterms:created>
  <dcterms:modified xsi:type="dcterms:W3CDTF">2021-12-20T16:55:32Z</dcterms:modified>
</cp:coreProperties>
</file>